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7" r:id="rId2"/>
    <p:sldId id="257" r:id="rId3"/>
    <p:sldId id="388" r:id="rId4"/>
    <p:sldId id="395" r:id="rId5"/>
    <p:sldId id="429" r:id="rId6"/>
    <p:sldId id="373" r:id="rId7"/>
    <p:sldId id="403" r:id="rId8"/>
    <p:sldId id="453" r:id="rId9"/>
    <p:sldId id="454" r:id="rId10"/>
    <p:sldId id="452" r:id="rId11"/>
    <p:sldId id="455" r:id="rId12"/>
    <p:sldId id="430" r:id="rId13"/>
    <p:sldId id="433" r:id="rId14"/>
    <p:sldId id="434" r:id="rId15"/>
    <p:sldId id="435" r:id="rId16"/>
    <p:sldId id="456" r:id="rId17"/>
    <p:sldId id="436" r:id="rId18"/>
    <p:sldId id="423" r:id="rId19"/>
    <p:sldId id="437" r:id="rId20"/>
    <p:sldId id="438" r:id="rId21"/>
    <p:sldId id="439" r:id="rId22"/>
    <p:sldId id="441" r:id="rId23"/>
    <p:sldId id="443" r:id="rId24"/>
    <p:sldId id="444" r:id="rId25"/>
    <p:sldId id="445" r:id="rId26"/>
    <p:sldId id="457" r:id="rId27"/>
    <p:sldId id="446" r:id="rId28"/>
    <p:sldId id="447" r:id="rId29"/>
    <p:sldId id="448" r:id="rId30"/>
    <p:sldId id="450" r:id="rId31"/>
    <p:sldId id="449" r:id="rId32"/>
    <p:sldId id="451" r:id="rId33"/>
    <p:sldId id="292" r:id="rId34"/>
  </p:sldIdLst>
  <p:sldSz cx="12192000" cy="6858000"/>
  <p:notesSz cx="6858000" cy="914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Poppins Light" panose="00000400000000000000" pitchFamily="2" charset="0"/>
      <p:regular r:id="rId39"/>
      <p: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0"/>
    <a:srgbClr val="F8F7F3"/>
    <a:srgbClr val="D7AA95"/>
    <a:srgbClr val="5B6358"/>
    <a:srgbClr val="C3C8C1"/>
    <a:srgbClr val="734B43"/>
    <a:srgbClr val="D7D9D4"/>
    <a:srgbClr val="EEE6DF"/>
    <a:srgbClr val="EEDFDC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9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1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5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77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6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298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6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04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53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hyperlink" Target="http://www.pptmon.com/" TargetMode="External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18" Type="http://schemas.openxmlformats.org/officeDocument/2006/relationships/image" Target="../media/image28.svg"/><Relationship Id="rId26" Type="http://schemas.openxmlformats.org/officeDocument/2006/relationships/image" Target="../media/image16.svg"/><Relationship Id="rId3" Type="http://schemas.openxmlformats.org/officeDocument/2006/relationships/image" Target="../media/image9.png"/><Relationship Id="rId21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26.svg"/><Relationship Id="rId17" Type="http://schemas.openxmlformats.org/officeDocument/2006/relationships/image" Target="../media/image27.png"/><Relationship Id="rId25" Type="http://schemas.openxmlformats.org/officeDocument/2006/relationships/image" Target="../media/image1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6.svg"/><Relationship Id="rId2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24" Type="http://schemas.openxmlformats.org/officeDocument/2006/relationships/image" Target="../media/image2.svg"/><Relationship Id="rId32" Type="http://schemas.openxmlformats.org/officeDocument/2006/relationships/image" Target="../media/image30.sv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23" Type="http://schemas.openxmlformats.org/officeDocument/2006/relationships/image" Target="../media/image1.png"/><Relationship Id="rId28" Type="http://schemas.openxmlformats.org/officeDocument/2006/relationships/image" Target="../media/image20.sv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Relationship Id="rId27" Type="http://schemas.openxmlformats.org/officeDocument/2006/relationships/image" Target="../media/image19.png"/><Relationship Id="rId30" Type="http://schemas.openxmlformats.org/officeDocument/2006/relationships/image" Target="../media/image2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7.png"/><Relationship Id="rId1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17" Type="http://schemas.openxmlformats.org/officeDocument/2006/relationships/image" Target="../media/image5.png"/><Relationship Id="rId2" Type="http://schemas.openxmlformats.org/officeDocument/2006/relationships/image" Target="../media/image7.png"/><Relationship Id="rId16" Type="http://schemas.openxmlformats.org/officeDocument/2006/relationships/image" Target="../media/image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2.svg"/><Relationship Id="rId15" Type="http://schemas.openxmlformats.org/officeDocument/2006/relationships/image" Target="../media/image3.png"/><Relationship Id="rId10" Type="http://schemas.openxmlformats.org/officeDocument/2006/relationships/image" Target="../media/image14.svg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2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svg"/><Relationship Id="rId18" Type="http://schemas.openxmlformats.org/officeDocument/2006/relationships/image" Target="../media/image31.png"/><Relationship Id="rId26" Type="http://schemas.openxmlformats.org/officeDocument/2006/relationships/image" Target="../media/image36.svg"/><Relationship Id="rId3" Type="http://schemas.openxmlformats.org/officeDocument/2006/relationships/image" Target="../media/image8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17" Type="http://schemas.openxmlformats.org/officeDocument/2006/relationships/image" Target="../media/image16.svg"/><Relationship Id="rId25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20" Type="http://schemas.openxmlformats.org/officeDocument/2006/relationships/hyperlink" Target="http://www.pptmon.com/" TargetMode="External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3.png"/><Relationship Id="rId19" Type="http://schemas.openxmlformats.org/officeDocument/2006/relationships/image" Target="../media/image32.svg"/><Relationship Id="rId31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10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18" Type="http://schemas.openxmlformats.org/officeDocument/2006/relationships/image" Target="../media/image28.svg"/><Relationship Id="rId26" Type="http://schemas.openxmlformats.org/officeDocument/2006/relationships/image" Target="../media/image16.svg"/><Relationship Id="rId3" Type="http://schemas.openxmlformats.org/officeDocument/2006/relationships/image" Target="../media/image9.png"/><Relationship Id="rId21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26.svg"/><Relationship Id="rId17" Type="http://schemas.openxmlformats.org/officeDocument/2006/relationships/image" Target="../media/image27.png"/><Relationship Id="rId25" Type="http://schemas.openxmlformats.org/officeDocument/2006/relationships/image" Target="../media/image1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6.svg"/><Relationship Id="rId2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24" Type="http://schemas.openxmlformats.org/officeDocument/2006/relationships/image" Target="../media/image2.svg"/><Relationship Id="rId32" Type="http://schemas.openxmlformats.org/officeDocument/2006/relationships/image" Target="../media/image30.sv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23" Type="http://schemas.openxmlformats.org/officeDocument/2006/relationships/image" Target="../media/image1.png"/><Relationship Id="rId28" Type="http://schemas.openxmlformats.org/officeDocument/2006/relationships/image" Target="../media/image20.sv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Relationship Id="rId27" Type="http://schemas.openxmlformats.org/officeDocument/2006/relationships/image" Target="../media/image19.png"/><Relationship Id="rId30" Type="http://schemas.openxmlformats.org/officeDocument/2006/relationships/image" Target="../media/image2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5.png"/><Relationship Id="rId18" Type="http://schemas.openxmlformats.org/officeDocument/2006/relationships/image" Target="../media/image28.svg"/><Relationship Id="rId26" Type="http://schemas.openxmlformats.org/officeDocument/2006/relationships/image" Target="../media/image16.svg"/><Relationship Id="rId3" Type="http://schemas.openxmlformats.org/officeDocument/2006/relationships/image" Target="../media/image8.svg"/><Relationship Id="rId21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12.svg"/><Relationship Id="rId20" Type="http://schemas.openxmlformats.org/officeDocument/2006/relationships/image" Target="../media/image4.svg"/><Relationship Id="rId2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24" Type="http://schemas.openxmlformats.org/officeDocument/2006/relationships/image" Target="../media/image18.svg"/><Relationship Id="rId32" Type="http://schemas.openxmlformats.org/officeDocument/2006/relationships/image" Target="../media/image30.svg"/><Relationship Id="rId5" Type="http://schemas.openxmlformats.org/officeDocument/2006/relationships/image" Target="../media/image2.sv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0.svg"/><Relationship Id="rId10" Type="http://schemas.openxmlformats.org/officeDocument/2006/relationships/image" Target="../media/image14.svg"/><Relationship Id="rId19" Type="http://schemas.openxmlformats.org/officeDocument/2006/relationships/image" Target="../media/image3.png"/><Relationship Id="rId31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26.svg"/><Relationship Id="rId22" Type="http://schemas.openxmlformats.org/officeDocument/2006/relationships/image" Target="../media/image6.svg"/><Relationship Id="rId27" Type="http://schemas.openxmlformats.org/officeDocument/2006/relationships/image" Target="../media/image19.png"/><Relationship Id="rId30" Type="http://schemas.openxmlformats.org/officeDocument/2006/relationships/image" Target="../media/image2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svg"/><Relationship Id="rId18" Type="http://schemas.openxmlformats.org/officeDocument/2006/relationships/image" Target="../media/image31.png"/><Relationship Id="rId26" Type="http://schemas.openxmlformats.org/officeDocument/2006/relationships/image" Target="../media/image36.svg"/><Relationship Id="rId3" Type="http://schemas.openxmlformats.org/officeDocument/2006/relationships/image" Target="../media/image8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17" Type="http://schemas.openxmlformats.org/officeDocument/2006/relationships/image" Target="../media/image16.svg"/><Relationship Id="rId25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20" Type="http://schemas.openxmlformats.org/officeDocument/2006/relationships/hyperlink" Target="http://www.pptmon.com/" TargetMode="External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3.png"/><Relationship Id="rId19" Type="http://schemas.openxmlformats.org/officeDocument/2006/relationships/image" Target="../media/image32.svg"/><Relationship Id="rId31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10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래픽 35">
            <a:extLst>
              <a:ext uri="{FF2B5EF4-FFF2-40B4-BE49-F238E27FC236}">
                <a16:creationId xmlns:a16="http://schemas.microsoft.com/office/drawing/2014/main" id="{757DBA2E-0EDF-4909-8AD0-728093B64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599543" cy="2361642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E7212CC1-C014-4127-8E00-787F60C61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1413" y="1"/>
            <a:ext cx="3690587" cy="2902856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673FB83E-5CEB-41A4-8580-FD1BDFA99B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12518"/>
            <a:ext cx="4782861" cy="1545482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5010F05-2DB4-4E4C-8A3E-FF8FE4DBCF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020521" y="5034147"/>
            <a:ext cx="3171479" cy="1823853"/>
          </a:xfrm>
          <a:prstGeom prst="rect">
            <a:avLst/>
          </a:prstGeom>
        </p:spPr>
      </p:pic>
      <p:pic>
        <p:nvPicPr>
          <p:cNvPr id="96" name="Graphic 3">
            <a:hlinkClick r:id="rId10"/>
            <a:extLst>
              <a:ext uri="{FF2B5EF4-FFF2-40B4-BE49-F238E27FC236}">
                <a16:creationId xmlns:a16="http://schemas.microsoft.com/office/drawing/2014/main" id="{3A6D92B0-3F18-4AFF-873E-B17698DB80F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180505A-2B81-4AD2-8491-0D4004B164AA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94C3B306-1020-4456-8AAF-865C3A147A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03542" y="-1992"/>
            <a:ext cx="1988457" cy="170591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D3363350-97BB-485F-9735-55BDE2F858F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0319635" y="5140497"/>
            <a:ext cx="770469" cy="266454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D3C208-0859-4A34-8EBA-52207D2FE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>
            <a:off x="-5977" y="-1992"/>
            <a:ext cx="1566691" cy="155704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6D368BA-B317-4998-BFBB-27205C6C6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>
            <a:off x="0" y="4980891"/>
            <a:ext cx="1822825" cy="1877109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26AA052-BF67-4847-81A4-8ADF2DFFC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>
            <a:off x="-5977" y="-1994"/>
            <a:ext cx="4840191" cy="1812717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831B257-3CC4-4E4E-8D08-43706A741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>
            <a:off x="8849415" y="1914164"/>
            <a:ext cx="3342586" cy="494383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83D2B3B-2161-48DE-87AD-FE0EFE2ECC66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>
            <a:off x="743355" y="837871"/>
            <a:ext cx="647978" cy="76917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BF690D2D-8428-4917-A27A-BCB8ED49741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4909323">
            <a:off x="8546553" y="5934105"/>
            <a:ext cx="605723" cy="45139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D230308-C49F-4713-BFD1-9AAD058A403C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120296" y="0"/>
            <a:ext cx="1071704" cy="1095206"/>
          </a:xfrm>
          <a:prstGeom prst="rect">
            <a:avLst/>
          </a:prstGeom>
        </p:spPr>
      </p:pic>
      <p:pic>
        <p:nvPicPr>
          <p:cNvPr id="98" name="그래픽 97">
            <a:extLst>
              <a:ext uri="{FF2B5EF4-FFF2-40B4-BE49-F238E27FC236}">
                <a16:creationId xmlns:a16="http://schemas.microsoft.com/office/drawing/2014/main" id="{4415C693-4322-45C3-A943-558AAC6A2D3C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6609" y="1668386"/>
            <a:ext cx="363437" cy="1557039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C2DDD5D-DCA1-4077-AD4A-3911F3E8A8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>
            <a:off x="0" y="6127458"/>
            <a:ext cx="833990" cy="7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13033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-13034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16200000" flipV="1">
            <a:off x="370971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7891921" flipV="1">
            <a:off x="211768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-13033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552793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-13033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7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0"/>
            <a:ext cx="1908070" cy="12518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0501" y="1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6153927"/>
            <a:ext cx="2179870" cy="70438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197036" y="5711044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6158" y="-1992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1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>
            <a:off x="1816166" y="679431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>
            <a:off x="11664492" y="448456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283624" y="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>
            <a:off x="0" y="6238795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5356" y="221672"/>
            <a:ext cx="196672" cy="842585"/>
          </a:xfrm>
          <a:prstGeom prst="rect">
            <a:avLst/>
          </a:prstGeom>
        </p:spPr>
      </p:pic>
      <p:sp>
        <p:nvSpPr>
          <p:cNvPr id="34" name="그림 개체 틀 12">
            <a:extLst>
              <a:ext uri="{FF2B5EF4-FFF2-40B4-BE49-F238E27FC236}">
                <a16:creationId xmlns:a16="http://schemas.microsoft.com/office/drawing/2014/main" id="{43F5AF5D-C03B-4632-9C4F-5843193A5E8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79973" y="1357875"/>
            <a:ext cx="4142254" cy="4142250"/>
          </a:xfrm>
          <a:prstGeom prst="roundRect">
            <a:avLst>
              <a:gd name="adj" fmla="val 620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316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9870501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1" y="-1992"/>
            <a:ext cx="3008574" cy="97215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019703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1056158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V="1">
            <a:off x="1116584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V="1">
            <a:off x="-597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V="1">
            <a:off x="0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 flipV="1">
            <a:off x="-5977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V="1">
            <a:off x="1058879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319508" flipV="1">
            <a:off x="181616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691921" flipV="1">
            <a:off x="11664492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V="1">
            <a:off x="11283624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V="1">
            <a:off x="0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V="1">
            <a:off x="575356" y="5792058"/>
            <a:ext cx="196672" cy="842585"/>
          </a:xfrm>
          <a:prstGeom prst="rect">
            <a:avLst/>
          </a:prstGeom>
        </p:spPr>
      </p:pic>
      <p:sp>
        <p:nvSpPr>
          <p:cNvPr id="34" name="그림 개체 틀 4">
            <a:extLst>
              <a:ext uri="{FF2B5EF4-FFF2-40B4-BE49-F238E27FC236}">
                <a16:creationId xmlns:a16="http://schemas.microsoft.com/office/drawing/2014/main" id="{04BBF5A0-4715-4E87-885A-077A7160E3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그림 개체 틀 4">
            <a:extLst>
              <a:ext uri="{FF2B5EF4-FFF2-40B4-BE49-F238E27FC236}">
                <a16:creationId xmlns:a16="http://schemas.microsoft.com/office/drawing/2014/main" id="{DA8AA38C-2C6C-462A-AE78-01053FCB85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695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9921794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-5977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9921792" y="-1992"/>
            <a:ext cx="2264229" cy="73163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-597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-5976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 flipV="1">
            <a:off x="55985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H="1" flipV="1">
            <a:off x="1125594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 flipV="1">
            <a:off x="11144794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V="1">
            <a:off x="9870502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H="1" flipV="1">
            <a:off x="-597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 flipH="1" flipV="1">
            <a:off x="1007229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 flipH="1" flipV="1">
            <a:off x="243375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 flipV="1">
            <a:off x="-5976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H="1" flipV="1">
            <a:off x="11479135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 flipV="1">
            <a:off x="11413995" y="5792058"/>
            <a:ext cx="196672" cy="842585"/>
          </a:xfrm>
          <a:prstGeom prst="rect">
            <a:avLst/>
          </a:prstGeom>
        </p:spPr>
      </p:pic>
      <p:sp>
        <p:nvSpPr>
          <p:cNvPr id="34" name="그림 개체 틀 12">
            <a:extLst>
              <a:ext uri="{FF2B5EF4-FFF2-40B4-BE49-F238E27FC236}">
                <a16:creationId xmlns:a16="http://schemas.microsoft.com/office/drawing/2014/main" id="{B0EB790B-A842-43CF-A4AC-7A4475F93F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그림 개체 틀 12">
            <a:extLst>
              <a:ext uri="{FF2B5EF4-FFF2-40B4-BE49-F238E27FC236}">
                <a16:creationId xmlns:a16="http://schemas.microsoft.com/office/drawing/2014/main" id="{4B9E4BA7-0038-41F3-9BB9-4B0CC5C6DC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46241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6" name="그림 개체 틀 12">
            <a:extLst>
              <a:ext uri="{FF2B5EF4-FFF2-40B4-BE49-F238E27FC236}">
                <a16:creationId xmlns:a16="http://schemas.microsoft.com/office/drawing/2014/main" id="{87AB08AE-A777-481E-A3D5-E6152F896A3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98674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7" name="그림 개체 틀 12">
            <a:extLst>
              <a:ext uri="{FF2B5EF4-FFF2-40B4-BE49-F238E27FC236}">
                <a16:creationId xmlns:a16="http://schemas.microsoft.com/office/drawing/2014/main" id="{89AD1C52-24DE-49F3-BEB0-601244B1233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51106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172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033" y="5710737"/>
            <a:ext cx="1994963" cy="1147263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91921" flipH="1">
            <a:off x="236318" y="4484259"/>
            <a:ext cx="278156" cy="20728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13034" y="1993"/>
            <a:ext cx="2321499" cy="182599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0012129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0277952" y="1992"/>
            <a:ext cx="1908070" cy="1251875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t="47815" r="8927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7319508" flipH="1">
            <a:off x="10072296" y="681423"/>
            <a:ext cx="297561" cy="35321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11413995" y="223664"/>
            <a:ext cx="196672" cy="842585"/>
          </a:xfrm>
          <a:prstGeom prst="rect">
            <a:avLst/>
          </a:prstGeom>
        </p:spPr>
      </p:pic>
      <p:sp>
        <p:nvSpPr>
          <p:cNvPr id="38" name="그림 개체 틀 4">
            <a:extLst>
              <a:ext uri="{FF2B5EF4-FFF2-40B4-BE49-F238E27FC236}">
                <a16:creationId xmlns:a16="http://schemas.microsoft.com/office/drawing/2014/main" id="{A335658C-781A-44A1-927F-20DE94D37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46052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9" name="그림 개체 틀 4">
            <a:extLst>
              <a:ext uri="{FF2B5EF4-FFF2-40B4-BE49-F238E27FC236}">
                <a16:creationId xmlns:a16="http://schemas.microsoft.com/office/drawing/2014/main" id="{6FF9C7A6-0FC6-4449-81A5-0909B5F76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73287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0" name="그림 개체 틀 4">
            <a:extLst>
              <a:ext uri="{FF2B5EF4-FFF2-40B4-BE49-F238E27FC236}">
                <a16:creationId xmlns:a16="http://schemas.microsoft.com/office/drawing/2014/main" id="{1ECB23A0-338E-4108-9E14-3A21217340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00523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23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191059" y="5710737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-13033" y="5604133"/>
            <a:ext cx="1908070" cy="1251875"/>
          </a:xfrm>
          <a:prstGeom prst="rect">
            <a:avLst/>
          </a:prstGeom>
        </p:spPr>
      </p:pic>
      <p:pic>
        <p:nvPicPr>
          <p:cNvPr id="4" name="Graphic 3">
            <a:hlinkClick r:id="rId6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70500" y="199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-13034" y="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 flipV="1">
            <a:off x="11150771" y="306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sp>
        <p:nvSpPr>
          <p:cNvPr id="37" name="그림 개체 틀 4">
            <a:extLst>
              <a:ext uri="{FF2B5EF4-FFF2-40B4-BE49-F238E27FC236}">
                <a16:creationId xmlns:a16="http://schemas.microsoft.com/office/drawing/2014/main" id="{35A94A76-2C16-4B8A-8F0E-A83A2F0CDC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575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033" y="1992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 flipV="1">
            <a:off x="552793" y="-565520"/>
            <a:ext cx="460333" cy="15919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13033" y="5883551"/>
            <a:ext cx="1135841" cy="9744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034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4" name="Graphic 3">
            <a:hlinkClick r:id="rId20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3708079">
            <a:off x="2117680" y="636592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  <p:sp>
        <p:nvSpPr>
          <p:cNvPr id="34" name="그림 개체 틀 11">
            <a:extLst>
              <a:ext uri="{FF2B5EF4-FFF2-40B4-BE49-F238E27FC236}">
                <a16:creationId xmlns:a16="http://schemas.microsoft.com/office/drawing/2014/main" id="{3DFE5D02-271D-48C5-8EB2-B2C82C5DBB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85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6158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0012130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5400000" flipH="1" flipV="1">
            <a:off x="10204792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708079" flipH="1" flipV="1">
            <a:off x="978313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10283929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11283624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-7056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>
            <a:off x="-13034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3738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V="1">
            <a:off x="-13034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 flipV="1">
            <a:off x="-13033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H="1" flipV="1">
            <a:off x="-13034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7319508" flipV="1">
            <a:off x="1809109" y="5823362"/>
            <a:ext cx="297561" cy="353215"/>
          </a:xfrm>
          <a:prstGeom prst="rect">
            <a:avLst/>
          </a:prstGeom>
        </p:spPr>
      </p:pic>
      <p:sp>
        <p:nvSpPr>
          <p:cNvPr id="34" name="그림 개체 틀 5">
            <a:extLst>
              <a:ext uri="{FF2B5EF4-FFF2-40B4-BE49-F238E27FC236}">
                <a16:creationId xmlns:a16="http://schemas.microsoft.com/office/drawing/2014/main" id="{6B051A75-B101-4E4C-A851-F9C8523988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13033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-13034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16200000" flipV="1">
            <a:off x="370971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7891921" flipV="1">
            <a:off x="211768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-13033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552793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-13033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  <p:sp>
        <p:nvSpPr>
          <p:cNvPr id="34" name="그림 개체 틀 8">
            <a:extLst>
              <a:ext uri="{FF2B5EF4-FFF2-40B4-BE49-F238E27FC236}">
                <a16:creationId xmlns:a16="http://schemas.microsoft.com/office/drawing/2014/main" id="{988B4C19-328F-40D7-9FCE-6E2D4DA9C0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657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raphic 3">
            <a:hlinkClick r:id="rId2"/>
            <a:extLst>
              <a:ext uri="{FF2B5EF4-FFF2-40B4-BE49-F238E27FC236}">
                <a16:creationId xmlns:a16="http://schemas.microsoft.com/office/drawing/2014/main" id="{3A6D92B0-3F18-4AFF-873E-B17698DB8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180505A-2B81-4AD2-8491-0D4004B164AA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래픽 35">
            <a:extLst>
              <a:ext uri="{FF2B5EF4-FFF2-40B4-BE49-F238E27FC236}">
                <a16:creationId xmlns:a16="http://schemas.microsoft.com/office/drawing/2014/main" id="{757DBA2E-0EDF-4909-8AD0-728093B649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586481" y="0"/>
            <a:ext cx="3599543" cy="2361642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E7212CC1-C014-4127-8E00-787F60C61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5976" y="1"/>
            <a:ext cx="3690587" cy="2902856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673FB83E-5CEB-41A4-8580-FD1BDFA99B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403163" y="5312518"/>
            <a:ext cx="4782861" cy="1545482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5010F05-2DB4-4E4C-8A3E-FF8FE4DBCF6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976" y="5034147"/>
            <a:ext cx="3171479" cy="182385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4C3B306-1020-4456-8AAF-865C3A147A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5975" y="-1992"/>
            <a:ext cx="1988457" cy="170591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D3363350-97BB-485F-9735-55BDE2F858F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1095920" y="5140497"/>
            <a:ext cx="770469" cy="266454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D3C208-0859-4A34-8EBA-52207D2FE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H="1">
            <a:off x="10625310" y="-1992"/>
            <a:ext cx="1566691" cy="155704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6D368BA-B317-4998-BFBB-27205C6C6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>
            <a:off x="10363199" y="4980891"/>
            <a:ext cx="1822825" cy="1877109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26AA052-BF67-4847-81A4-8ADF2DFFC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>
            <a:off x="7351810" y="-1994"/>
            <a:ext cx="4840191" cy="1812717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831B257-3CC4-4E4E-8D08-43706A741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H="1">
            <a:off x="-5977" y="1914164"/>
            <a:ext cx="3342586" cy="494383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83D2B3B-2161-48DE-87AD-FE0EFE2ECC66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319508" flipH="1">
            <a:off x="10794691" y="837871"/>
            <a:ext cx="647978" cy="76917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BF690D2D-8428-4917-A27A-BCB8ED49741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6690677" flipH="1">
            <a:off x="3033748" y="5934105"/>
            <a:ext cx="605723" cy="45139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D230308-C49F-4713-BFD1-9AAD058A403C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>
            <a:off x="-5976" y="0"/>
            <a:ext cx="1071704" cy="1095206"/>
          </a:xfrm>
          <a:prstGeom prst="rect">
            <a:avLst/>
          </a:prstGeom>
        </p:spPr>
      </p:pic>
      <p:pic>
        <p:nvPicPr>
          <p:cNvPr id="98" name="그래픽 97">
            <a:extLst>
              <a:ext uri="{FF2B5EF4-FFF2-40B4-BE49-F238E27FC236}">
                <a16:creationId xmlns:a16="http://schemas.microsoft.com/office/drawing/2014/main" id="{4415C693-4322-45C3-A943-558AAC6A2D3C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11565978" y="1668386"/>
            <a:ext cx="363437" cy="1557039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C2DDD5D-DCA1-4077-AD4A-3911F3E8A8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H="1">
            <a:off x="11352034" y="6127458"/>
            <a:ext cx="833990" cy="7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4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0"/>
            <a:ext cx="1908070" cy="12518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0501" y="1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6153927"/>
            <a:ext cx="2179870" cy="70438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197036" y="5711044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6158" y="-1992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1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>
            <a:off x="1816166" y="679431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>
            <a:off x="11664492" y="448456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283624" y="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>
            <a:off x="0" y="6238795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5356" y="221672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9870501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1" y="-1992"/>
            <a:ext cx="3008574" cy="97215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019703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1056158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V="1">
            <a:off x="1116584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V="1">
            <a:off x="-597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V="1">
            <a:off x="0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 flipV="1">
            <a:off x="-5977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V="1">
            <a:off x="1058879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319508" flipV="1">
            <a:off x="181616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691921" flipV="1">
            <a:off x="11664492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V="1">
            <a:off x="11283624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V="1">
            <a:off x="0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V="1">
            <a:off x="575356" y="5792058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9921794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-5977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9921792" y="-1992"/>
            <a:ext cx="2264229" cy="73163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-597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-5976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 flipV="1">
            <a:off x="55985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H="1" flipV="1">
            <a:off x="1125594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 flipV="1">
            <a:off x="11144794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V="1">
            <a:off x="9870502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H="1" flipV="1">
            <a:off x="-597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 flipH="1" flipV="1">
            <a:off x="1007229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 flipH="1" flipV="1">
            <a:off x="243375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 flipV="1">
            <a:off x="-5976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H="1" flipV="1">
            <a:off x="11479135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 flipV="1">
            <a:off x="11413995" y="5792058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033" y="5710737"/>
            <a:ext cx="1994963" cy="1147263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91921" flipH="1">
            <a:off x="236318" y="4484259"/>
            <a:ext cx="278156" cy="20728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13034" y="1993"/>
            <a:ext cx="2321499" cy="182599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0012129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0277952" y="1992"/>
            <a:ext cx="1908070" cy="1251875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t="47815" r="8927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7319508" flipH="1">
            <a:off x="10072296" y="681423"/>
            <a:ext cx="297561" cy="35321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11413995" y="223664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191059" y="5710737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-13033" y="5604133"/>
            <a:ext cx="1908070" cy="1251875"/>
          </a:xfrm>
          <a:prstGeom prst="rect">
            <a:avLst/>
          </a:prstGeom>
        </p:spPr>
      </p:pic>
      <p:pic>
        <p:nvPicPr>
          <p:cNvPr id="4" name="Graphic 3">
            <a:hlinkClick r:id="rId6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-1" r="23150" b="27912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08079">
            <a:off x="2117680" y="6365926"/>
            <a:ext cx="278156" cy="20728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70500" y="199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V="1">
            <a:off x="-13034" y="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10420"/>
          <a:stretch/>
        </p:blipFill>
        <p:spPr>
          <a:xfrm flipH="1" flipV="1">
            <a:off x="11150771" y="306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747"/>
          <a:stretch/>
        </p:blipFill>
        <p:spPr>
          <a:xfrm flipH="1" flipV="1">
            <a:off x="11255947" y="5927713"/>
            <a:ext cx="936053" cy="93028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 flipV="1">
            <a:off x="11413995" y="5791751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2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033" y="1992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 flipV="1">
            <a:off x="552793" y="-565520"/>
            <a:ext cx="460333" cy="15919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13033" y="5883551"/>
            <a:ext cx="1135841" cy="9744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034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4" name="Graphic 3">
            <a:hlinkClick r:id="rId20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3708079">
            <a:off x="2117680" y="636592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74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6158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0012130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5400000" flipH="1" flipV="1">
            <a:off x="10204792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708079" flipH="1" flipV="1">
            <a:off x="978313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10283929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11283624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-7056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>
            <a:off x="-13034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3738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V="1">
            <a:off x="-13034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 flipV="1">
            <a:off x="-13033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H="1" flipV="1">
            <a:off x="-13034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7319508" flipV="1">
            <a:off x="191629" y="6053768"/>
            <a:ext cx="297561" cy="3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07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04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3C95EE9-5812-44B5-BDD3-59FC15450C25}"/>
              </a:ext>
            </a:extLst>
          </p:cNvPr>
          <p:cNvSpPr txBox="1"/>
          <p:nvPr/>
        </p:nvSpPr>
        <p:spPr>
          <a:xfrm>
            <a:off x="726546" y="828784"/>
            <a:ext cx="8922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endParaRPr lang="ko-KR" altLang="en-US" sz="5400" b="1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2921-227A-4D4E-AE42-25624AF5819A}"/>
              </a:ext>
            </a:extLst>
          </p:cNvPr>
          <p:cNvSpPr txBox="1"/>
          <p:nvPr/>
        </p:nvSpPr>
        <p:spPr>
          <a:xfrm>
            <a:off x="380321" y="2430404"/>
            <a:ext cx="8922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algn="ctr"/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altLang="ko-KR" sz="2800" b="1" i="1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ko-KR" altLang="en-US" sz="2800" b="1" i="1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그래픽 28">
            <a:extLst>
              <a:ext uri="{FF2B5EF4-FFF2-40B4-BE49-F238E27FC236}">
                <a16:creationId xmlns:a16="http://schemas.microsoft.com/office/drawing/2014/main" id="{3B91B27A-53FB-4C01-95D6-DD8A914EF76F}"/>
              </a:ext>
            </a:extLst>
          </p:cNvPr>
          <p:cNvSpPr/>
          <p:nvPr/>
        </p:nvSpPr>
        <p:spPr>
          <a:xfrm>
            <a:off x="9124849" y="4644571"/>
            <a:ext cx="1799461" cy="1480888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altLang="ko-KR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altLang="ko-KR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03/12/2021</a:t>
            </a:r>
            <a:endParaRPr lang="ko-KR" altLang="en-US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4B815-986B-4C09-8D21-F3505D29C7AC}"/>
              </a:ext>
            </a:extLst>
          </p:cNvPr>
          <p:cNvSpPr txBox="1"/>
          <p:nvPr/>
        </p:nvSpPr>
        <p:spPr>
          <a:xfrm>
            <a:off x="4823692" y="161698"/>
            <a:ext cx="6100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Đà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Lạt</a:t>
            </a:r>
            <a:endParaRPr lang="ko-KR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ông báo quản lý đào tạo – Trường Đại học Đà Lạt">
            <a:extLst>
              <a:ext uri="{FF2B5EF4-FFF2-40B4-BE49-F238E27FC236}">
                <a16:creationId xmlns:a16="http://schemas.microsoft.com/office/drawing/2014/main" id="{3B8DA1D0-B594-454C-9066-C3D15E0F0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51" y="27383"/>
            <a:ext cx="1039236" cy="103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BAA4F8-828A-4860-8F5A-304C139DD43A}"/>
              </a:ext>
            </a:extLst>
          </p:cNvPr>
          <p:cNvSpPr txBox="1"/>
          <p:nvPr/>
        </p:nvSpPr>
        <p:spPr>
          <a:xfrm>
            <a:off x="362527" y="3814730"/>
            <a:ext cx="8033327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: 	Nguyễn Minh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Hiệp</a:t>
            </a:r>
            <a:endParaRPr lang="en-US" altLang="ko-KR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:	Nguyễn Hữu Thành Nam - 1911170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	Nguyễn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Hiền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- 19111216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Phan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- 1910128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		     	:	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      	: 	CTK43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Khoa CNTT, Trường Đại Học Đà Lạt - Home | Facebook">
            <a:extLst>
              <a:ext uri="{FF2B5EF4-FFF2-40B4-BE49-F238E27FC236}">
                <a16:creationId xmlns:a16="http://schemas.microsoft.com/office/drawing/2014/main" id="{B699FF12-071E-484C-9CDE-BF9CCCDD2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72" y="53066"/>
            <a:ext cx="932873" cy="9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743774-916C-4487-94EE-EE77A3593FC2}"/>
              </a:ext>
            </a:extLst>
          </p:cNvPr>
          <p:cNvSpPr txBox="1"/>
          <p:nvPr/>
        </p:nvSpPr>
        <p:spPr>
          <a:xfrm>
            <a:off x="11829473" y="6488668"/>
            <a:ext cx="22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E0F6D3-8F0D-4673-B555-52D2CB189A9E}"/>
              </a:ext>
            </a:extLst>
          </p:cNvPr>
          <p:cNvSpPr txBox="1"/>
          <p:nvPr/>
        </p:nvSpPr>
        <p:spPr>
          <a:xfrm>
            <a:off x="11711710" y="6488668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4688D-AFCE-44B9-B5F8-A99CF8E1EC6F}"/>
              </a:ext>
            </a:extLst>
          </p:cNvPr>
          <p:cNvSpPr txBox="1"/>
          <p:nvPr/>
        </p:nvSpPr>
        <p:spPr>
          <a:xfrm>
            <a:off x="5597237" y="244824"/>
            <a:ext cx="3491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ko-KR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9F166-EBFC-4855-B8D0-CA11E505789E}"/>
              </a:ext>
            </a:extLst>
          </p:cNvPr>
          <p:cNvSpPr txBox="1"/>
          <p:nvPr/>
        </p:nvSpPr>
        <p:spPr>
          <a:xfrm>
            <a:off x="11711710" y="6423951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EC929A-2551-4E78-9782-12F969D9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82" y="0"/>
            <a:ext cx="12257782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B922-FA42-408B-A36F-C90F1BCBCB79}"/>
              </a:ext>
            </a:extLst>
          </p:cNvPr>
          <p:cNvSpPr txBox="1"/>
          <p:nvPr/>
        </p:nvSpPr>
        <p:spPr>
          <a:xfrm>
            <a:off x="745837" y="398712"/>
            <a:ext cx="6128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29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E0F6D3-8F0D-4673-B555-52D2CB189A9E}"/>
              </a:ext>
            </a:extLst>
          </p:cNvPr>
          <p:cNvSpPr txBox="1"/>
          <p:nvPr/>
        </p:nvSpPr>
        <p:spPr>
          <a:xfrm>
            <a:off x="11711710" y="6488668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4688D-AFCE-44B9-B5F8-A99CF8E1EC6F}"/>
              </a:ext>
            </a:extLst>
          </p:cNvPr>
          <p:cNvSpPr txBox="1"/>
          <p:nvPr/>
        </p:nvSpPr>
        <p:spPr>
          <a:xfrm>
            <a:off x="5597237" y="244824"/>
            <a:ext cx="3491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ko-KR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9F166-EBFC-4855-B8D0-CA11E505789E}"/>
              </a:ext>
            </a:extLst>
          </p:cNvPr>
          <p:cNvSpPr txBox="1"/>
          <p:nvPr/>
        </p:nvSpPr>
        <p:spPr>
          <a:xfrm>
            <a:off x="11711710" y="6423951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DB922-FA42-408B-A36F-C90F1BCBCB79}"/>
              </a:ext>
            </a:extLst>
          </p:cNvPr>
          <p:cNvSpPr txBox="1"/>
          <p:nvPr/>
        </p:nvSpPr>
        <p:spPr>
          <a:xfrm>
            <a:off x="745837" y="398712"/>
            <a:ext cx="6128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6CE01-72B9-4DF5-BAE9-F335CFFB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7B04A3-F579-436E-B694-7B68BBFDFB90}"/>
              </a:ext>
            </a:extLst>
          </p:cNvPr>
          <p:cNvSpPr txBox="1"/>
          <p:nvPr/>
        </p:nvSpPr>
        <p:spPr>
          <a:xfrm>
            <a:off x="138546" y="167879"/>
            <a:ext cx="3491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Khen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kỉ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endParaRPr lang="ko-KR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0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225137" y="455010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713278-5804-4EBE-BA22-B6A81BB67828}"/>
              </a:ext>
            </a:extLst>
          </p:cNvPr>
          <p:cNvSpPr/>
          <p:nvPr/>
        </p:nvSpPr>
        <p:spPr>
          <a:xfrm>
            <a:off x="789709" y="2569368"/>
            <a:ext cx="10612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Hệ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thống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hoạt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động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trên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môi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trường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web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sửa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dụng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ASP.NET </a:t>
            </a:r>
            <a:endParaRPr lang="en-US" altLang="ko-KR" sz="2400" dirty="0">
              <a:solidFill>
                <a:srgbClr val="1E1E2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A9F07-BE7A-45F2-96BE-1E503590C051}"/>
              </a:ext>
            </a:extLst>
          </p:cNvPr>
          <p:cNvSpPr txBox="1"/>
          <p:nvPr/>
        </p:nvSpPr>
        <p:spPr>
          <a:xfrm>
            <a:off x="11787909" y="6488668"/>
            <a:ext cx="40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0878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2392218" y="1167627"/>
            <a:ext cx="6797963" cy="4522745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681018" y="1815005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03.Thiết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B7AA8-E2D5-45E3-A34A-467A8E71B317}"/>
              </a:ext>
            </a:extLst>
          </p:cNvPr>
          <p:cNvSpPr txBox="1"/>
          <p:nvPr/>
        </p:nvSpPr>
        <p:spPr>
          <a:xfrm>
            <a:off x="3838862" y="2646002"/>
            <a:ext cx="54991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trức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*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ClassDiagram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85C8F-8E0B-4624-8D08-57A24F7E2D11}"/>
              </a:ext>
            </a:extLst>
          </p:cNvPr>
          <p:cNvSpPr txBox="1"/>
          <p:nvPr/>
        </p:nvSpPr>
        <p:spPr>
          <a:xfrm>
            <a:off x="10947400" y="6488668"/>
            <a:ext cx="603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1283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225137" y="455010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713278-5804-4EBE-BA22-B6A81BB67828}"/>
              </a:ext>
            </a:extLst>
          </p:cNvPr>
          <p:cNvSpPr/>
          <p:nvPr/>
        </p:nvSpPr>
        <p:spPr>
          <a:xfrm>
            <a:off x="789709" y="2107549"/>
            <a:ext cx="12990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mền</a:t>
            </a:r>
            <a:endParaRPr lang="en-US" altLang="ko-KR" sz="24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</a:t>
            </a: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Webserver: ASP.NET </a:t>
            </a: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altLang="ko-KR" sz="24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sz="24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80296-A3EB-4362-991D-D5CBEFCD32E5}"/>
              </a:ext>
            </a:extLst>
          </p:cNvPr>
          <p:cNvSpPr txBox="1"/>
          <p:nvPr/>
        </p:nvSpPr>
        <p:spPr>
          <a:xfrm>
            <a:off x="11695546" y="6442423"/>
            <a:ext cx="367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91419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-207818" y="464247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3.jpeg">
            <a:extLst>
              <a:ext uri="{FF2B5EF4-FFF2-40B4-BE49-F238E27FC236}">
                <a16:creationId xmlns:a16="http://schemas.microsoft.com/office/drawing/2014/main" id="{FF25E4D6-0C18-4C04-AC81-F5FB8839BA6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8F82A-3A4F-4ADD-83F4-8A11D3C73B0C}"/>
              </a:ext>
            </a:extLst>
          </p:cNvPr>
          <p:cNvSpPr txBox="1"/>
          <p:nvPr/>
        </p:nvSpPr>
        <p:spPr>
          <a:xfrm>
            <a:off x="4511963" y="279581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ClassDiagram</a:t>
            </a:r>
            <a:endParaRPr lang="ko-KR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8BD70-7C2F-4405-A4ED-771D7B15771F}"/>
              </a:ext>
            </a:extLst>
          </p:cNvPr>
          <p:cNvSpPr txBox="1"/>
          <p:nvPr/>
        </p:nvSpPr>
        <p:spPr>
          <a:xfrm>
            <a:off x="11799455" y="6488668"/>
            <a:ext cx="39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2872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-207818" y="464247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8F82A-3A4F-4ADD-83F4-8A11D3C73B0C}"/>
              </a:ext>
            </a:extLst>
          </p:cNvPr>
          <p:cNvSpPr txBox="1"/>
          <p:nvPr/>
        </p:nvSpPr>
        <p:spPr>
          <a:xfrm>
            <a:off x="4511963" y="279581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ClassDiagram</a:t>
            </a:r>
            <a:endParaRPr lang="ko-KR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8BD70-7C2F-4405-A4ED-771D7B15771F}"/>
              </a:ext>
            </a:extLst>
          </p:cNvPr>
          <p:cNvSpPr txBox="1"/>
          <p:nvPr/>
        </p:nvSpPr>
        <p:spPr>
          <a:xfrm>
            <a:off x="11799455" y="6488668"/>
            <a:ext cx="39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7" name="image4.jpeg">
            <a:extLst>
              <a:ext uri="{FF2B5EF4-FFF2-40B4-BE49-F238E27FC236}">
                <a16:creationId xmlns:a16="http://schemas.microsoft.com/office/drawing/2014/main" id="{D8D71C52-4844-4FFF-B3E9-B7C3A7C6A65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1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1440873" y="1167627"/>
            <a:ext cx="8571345" cy="4309537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681018" y="1815005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04.Hệ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B7AA8-E2D5-45E3-A34A-467A8E71B317}"/>
              </a:ext>
            </a:extLst>
          </p:cNvPr>
          <p:cNvSpPr txBox="1"/>
          <p:nvPr/>
        </p:nvSpPr>
        <p:spPr>
          <a:xfrm>
            <a:off x="3838862" y="2646002"/>
            <a:ext cx="5499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Giao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1C8D5-602B-4904-9B49-61C68E56EFB5}"/>
              </a:ext>
            </a:extLst>
          </p:cNvPr>
          <p:cNvSpPr txBox="1"/>
          <p:nvPr/>
        </p:nvSpPr>
        <p:spPr>
          <a:xfrm>
            <a:off x="10882744" y="6488668"/>
            <a:ext cx="413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64689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1616230" y="1059619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400" dirty="0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ko-KR" altLang="en-US" sz="2400" dirty="0">
              <a:solidFill>
                <a:srgbClr val="F8F7F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5DD948-67EF-4551-9DFE-CA518753E25E}"/>
              </a:ext>
            </a:extLst>
          </p:cNvPr>
          <p:cNvSpPr/>
          <p:nvPr/>
        </p:nvSpPr>
        <p:spPr>
          <a:xfrm>
            <a:off x="6696363" y="1059584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400" dirty="0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400" dirty="0">
              <a:solidFill>
                <a:srgbClr val="F8F7F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D57CA1D-F8FA-425E-9472-CCC0F33F58F5}"/>
              </a:ext>
            </a:extLst>
          </p:cNvPr>
          <p:cNvSpPr/>
          <p:nvPr/>
        </p:nvSpPr>
        <p:spPr>
          <a:xfrm>
            <a:off x="628073" y="1948590"/>
            <a:ext cx="4839854" cy="3380791"/>
          </a:xfrm>
          <a:prstGeom prst="roundRect">
            <a:avLst>
              <a:gd name="adj" fmla="val 5968"/>
            </a:avLst>
          </a:prstGeom>
          <a:solidFill>
            <a:srgbClr val="F8F7F3"/>
          </a:solidFill>
          <a:ln w="28575">
            <a:solidFill>
              <a:srgbClr val="C3C8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altLang="ko-KR" sz="2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altLang="ko-KR" sz="2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26B8C1-0FBA-4589-BDBC-8036239F3275}"/>
              </a:ext>
            </a:extLst>
          </p:cNvPr>
          <p:cNvSpPr/>
          <p:nvPr/>
        </p:nvSpPr>
        <p:spPr>
          <a:xfrm>
            <a:off x="5542112" y="1948591"/>
            <a:ext cx="5615415" cy="3380790"/>
          </a:xfrm>
          <a:prstGeom prst="roundRect">
            <a:avLst>
              <a:gd name="adj" fmla="val 5968"/>
            </a:avLst>
          </a:prstGeom>
          <a:solidFill>
            <a:srgbClr val="F8F7F3"/>
          </a:solidFill>
          <a:ln w="28575">
            <a:solidFill>
              <a:srgbClr val="C3C8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ko-KR" altLang="en-US" sz="2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4BB8F-B7F3-4A9A-AF97-D2E47E8A2A39}"/>
              </a:ext>
            </a:extLst>
          </p:cNvPr>
          <p:cNvSpPr txBox="1"/>
          <p:nvPr/>
        </p:nvSpPr>
        <p:spPr>
          <a:xfrm>
            <a:off x="-413326" y="170934"/>
            <a:ext cx="6100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FF9EE-C969-4FCC-9CE9-1046A9F1EA2A}"/>
              </a:ext>
            </a:extLst>
          </p:cNvPr>
          <p:cNvSpPr txBox="1"/>
          <p:nvPr/>
        </p:nvSpPr>
        <p:spPr>
          <a:xfrm>
            <a:off x="11566237" y="6488668"/>
            <a:ext cx="490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5279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4091709" y="6489953"/>
            <a:ext cx="4008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CDE5C-A999-4151-A1F8-83554A68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A528A-F902-4F16-BBC5-21B4098643DC}"/>
              </a:ext>
            </a:extLst>
          </p:cNvPr>
          <p:cNvSpPr txBox="1"/>
          <p:nvPr/>
        </p:nvSpPr>
        <p:spPr>
          <a:xfrm>
            <a:off x="11630891" y="6489953"/>
            <a:ext cx="44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2121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F34D770-A592-4E21-A6B9-201406CC3989}"/>
              </a:ext>
            </a:extLst>
          </p:cNvPr>
          <p:cNvSpPr txBox="1"/>
          <p:nvPr/>
        </p:nvSpPr>
        <p:spPr>
          <a:xfrm>
            <a:off x="-1649771" y="639295"/>
            <a:ext cx="8754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ko-KR" alt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7098FE-EC95-45CE-885F-CEF51F43DC7B}"/>
              </a:ext>
            </a:extLst>
          </p:cNvPr>
          <p:cNvSpPr/>
          <p:nvPr/>
        </p:nvSpPr>
        <p:spPr>
          <a:xfrm>
            <a:off x="2503056" y="1587503"/>
            <a:ext cx="25374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3F9D6D-9075-4EA8-9354-98B915AC1F21}"/>
              </a:ext>
            </a:extLst>
          </p:cNvPr>
          <p:cNvSpPr/>
          <p:nvPr/>
        </p:nvSpPr>
        <p:spPr>
          <a:xfrm>
            <a:off x="1857126" y="1581439"/>
            <a:ext cx="645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B789D-336A-43C0-B098-32E0B702E7D3}"/>
              </a:ext>
            </a:extLst>
          </p:cNvPr>
          <p:cNvSpPr txBox="1"/>
          <p:nvPr/>
        </p:nvSpPr>
        <p:spPr>
          <a:xfrm>
            <a:off x="1826493" y="2277361"/>
            <a:ext cx="759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47E618-7764-41E0-BB5D-0DFA39D5438D}"/>
              </a:ext>
            </a:extLst>
          </p:cNvPr>
          <p:cNvSpPr txBox="1"/>
          <p:nvPr/>
        </p:nvSpPr>
        <p:spPr>
          <a:xfrm>
            <a:off x="1826493" y="2987133"/>
            <a:ext cx="870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33E0C-8FE4-4705-8851-1C1456B1A592}"/>
              </a:ext>
            </a:extLst>
          </p:cNvPr>
          <p:cNvSpPr txBox="1"/>
          <p:nvPr/>
        </p:nvSpPr>
        <p:spPr>
          <a:xfrm>
            <a:off x="1815486" y="3719690"/>
            <a:ext cx="870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8AC371-DC1F-4072-86F6-752F6E396846}"/>
              </a:ext>
            </a:extLst>
          </p:cNvPr>
          <p:cNvSpPr txBox="1"/>
          <p:nvPr/>
        </p:nvSpPr>
        <p:spPr>
          <a:xfrm>
            <a:off x="1826494" y="4613728"/>
            <a:ext cx="870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83B032-5153-4714-829E-3E81BD78FC05}"/>
              </a:ext>
            </a:extLst>
          </p:cNvPr>
          <p:cNvSpPr txBox="1"/>
          <p:nvPr/>
        </p:nvSpPr>
        <p:spPr>
          <a:xfrm>
            <a:off x="2523837" y="2313996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C9829F-44EA-4D6B-B250-54054DEDADA4}"/>
              </a:ext>
            </a:extLst>
          </p:cNvPr>
          <p:cNvSpPr txBox="1"/>
          <p:nvPr/>
        </p:nvSpPr>
        <p:spPr>
          <a:xfrm>
            <a:off x="2523837" y="3033789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E411B2-A1A5-4E23-9CE6-7CD3D769F302}"/>
              </a:ext>
            </a:extLst>
          </p:cNvPr>
          <p:cNvSpPr txBox="1"/>
          <p:nvPr/>
        </p:nvSpPr>
        <p:spPr>
          <a:xfrm>
            <a:off x="2586184" y="3781245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B68604-29DD-479C-AEAE-5B30BDF53419}"/>
              </a:ext>
            </a:extLst>
          </p:cNvPr>
          <p:cNvSpPr txBox="1"/>
          <p:nvPr/>
        </p:nvSpPr>
        <p:spPr>
          <a:xfrm>
            <a:off x="2586184" y="4613728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A3B63E-EA84-4536-A9D9-9FF562B32148}"/>
              </a:ext>
            </a:extLst>
          </p:cNvPr>
          <p:cNvSpPr txBox="1"/>
          <p:nvPr/>
        </p:nvSpPr>
        <p:spPr>
          <a:xfrm>
            <a:off x="1857126" y="5508332"/>
            <a:ext cx="645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D708D-9B48-4A9E-B136-3CD550B8229B}"/>
              </a:ext>
            </a:extLst>
          </p:cNvPr>
          <p:cNvSpPr txBox="1"/>
          <p:nvPr/>
        </p:nvSpPr>
        <p:spPr>
          <a:xfrm>
            <a:off x="2586184" y="5501423"/>
            <a:ext cx="6922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kham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740696-13ED-40EE-9031-D36D30848545}"/>
              </a:ext>
            </a:extLst>
          </p:cNvPr>
          <p:cNvSpPr txBox="1"/>
          <p:nvPr/>
        </p:nvSpPr>
        <p:spPr>
          <a:xfrm>
            <a:off x="11866418" y="6488668"/>
            <a:ext cx="17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4091709" y="6489953"/>
            <a:ext cx="4008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583D3-9BEA-405C-8ACA-102B2DFC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176EE-5D7C-41A0-9C56-18A56D7CF5F7}"/>
              </a:ext>
            </a:extLst>
          </p:cNvPr>
          <p:cNvSpPr txBox="1"/>
          <p:nvPr/>
        </p:nvSpPr>
        <p:spPr>
          <a:xfrm>
            <a:off x="11732491" y="6489953"/>
            <a:ext cx="45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18187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4091709" y="6489953"/>
            <a:ext cx="4008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3:Quản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52098-5672-4E4F-8AE0-82B2D6AC50A2}"/>
              </a:ext>
            </a:extLst>
          </p:cNvPr>
          <p:cNvSpPr txBox="1"/>
          <p:nvPr/>
        </p:nvSpPr>
        <p:spPr>
          <a:xfrm>
            <a:off x="11750964" y="6466985"/>
            <a:ext cx="44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F81C3-1154-40C7-BA54-69885BCAA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8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E2B57-BDE8-4022-BBE5-A51E2D284E53}"/>
              </a:ext>
            </a:extLst>
          </p:cNvPr>
          <p:cNvSpPr txBox="1"/>
          <p:nvPr/>
        </p:nvSpPr>
        <p:spPr>
          <a:xfrm>
            <a:off x="11750964" y="6489953"/>
            <a:ext cx="55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7ABEA-4A3C-402D-86A3-1A39BF04B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0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6:Giao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5F3AF-0F34-4360-A88E-086D35574354}"/>
              </a:ext>
            </a:extLst>
          </p:cNvPr>
          <p:cNvSpPr txBox="1"/>
          <p:nvPr/>
        </p:nvSpPr>
        <p:spPr>
          <a:xfrm>
            <a:off x="11714018" y="6489953"/>
            <a:ext cx="40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3666CF-D9C7-4B62-A4D9-42AB2C08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7:Lương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465EF-6457-4F70-8F2C-3AFB87C8D998}"/>
              </a:ext>
            </a:extLst>
          </p:cNvPr>
          <p:cNvSpPr txBox="1"/>
          <p:nvPr/>
        </p:nvSpPr>
        <p:spPr>
          <a:xfrm>
            <a:off x="11603181" y="6478469"/>
            <a:ext cx="90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2A667-9E5E-4215-8862-622A7723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39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7:Khen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7FD12-6F2F-41CB-8D9A-59EEB8EAA753}"/>
              </a:ext>
            </a:extLst>
          </p:cNvPr>
          <p:cNvSpPr txBox="1"/>
          <p:nvPr/>
        </p:nvSpPr>
        <p:spPr>
          <a:xfrm>
            <a:off x="11658600" y="6488668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C13D8-1F7D-48D7-A64C-7A0AC051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5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7:Kỉ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7FD12-6F2F-41CB-8D9A-59EEB8EAA753}"/>
              </a:ext>
            </a:extLst>
          </p:cNvPr>
          <p:cNvSpPr txBox="1"/>
          <p:nvPr/>
        </p:nvSpPr>
        <p:spPr>
          <a:xfrm>
            <a:off x="11658600" y="6488668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F8BC5-3B74-4EDE-ACC5-C383C0B15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8:Thông tin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1B585-6D78-44F4-8DFF-97D342D0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6DA2E-2657-4E44-8B46-22F7490797A2}"/>
              </a:ext>
            </a:extLst>
          </p:cNvPr>
          <p:cNvSpPr txBox="1"/>
          <p:nvPr/>
        </p:nvSpPr>
        <p:spPr>
          <a:xfrm>
            <a:off x="11529292" y="6466985"/>
            <a:ext cx="48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21033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9:Lịch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8DF0E-2782-45A7-921C-BC742EEE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CC7B6C-CD03-4305-8231-1EDEB5917159}"/>
              </a:ext>
            </a:extLst>
          </p:cNvPr>
          <p:cNvSpPr txBox="1"/>
          <p:nvPr/>
        </p:nvSpPr>
        <p:spPr>
          <a:xfrm>
            <a:off x="11677073" y="6489953"/>
            <a:ext cx="66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2216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2401454" y="1167628"/>
            <a:ext cx="6797963" cy="3986264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681018" y="1815005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05.Tổng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B7AA8-E2D5-45E3-A34A-467A8E71B317}"/>
              </a:ext>
            </a:extLst>
          </p:cNvPr>
          <p:cNvSpPr txBox="1"/>
          <p:nvPr/>
        </p:nvSpPr>
        <p:spPr>
          <a:xfrm>
            <a:off x="3801917" y="2646002"/>
            <a:ext cx="5499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24103-73F1-4222-9C52-0CB4A057703F}"/>
              </a:ext>
            </a:extLst>
          </p:cNvPr>
          <p:cNvSpPr txBox="1"/>
          <p:nvPr/>
        </p:nvSpPr>
        <p:spPr>
          <a:xfrm>
            <a:off x="10688782" y="6488668"/>
            <a:ext cx="52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48730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3378200" y="1410129"/>
            <a:ext cx="5435600" cy="4037742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6600" dirty="0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01.Giới </a:t>
            </a:r>
            <a:r>
              <a:rPr lang="en-US" altLang="ko-KR" sz="66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ko-KR" altLang="en-US" sz="6600" dirty="0">
              <a:solidFill>
                <a:srgbClr val="F8F7F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3045691" y="4244169"/>
            <a:ext cx="610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3F817-5869-4100-9A14-CBD1835DDC8F}"/>
              </a:ext>
            </a:extLst>
          </p:cNvPr>
          <p:cNvSpPr txBox="1"/>
          <p:nvPr/>
        </p:nvSpPr>
        <p:spPr>
          <a:xfrm>
            <a:off x="11046691" y="6520872"/>
            <a:ext cx="55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93093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1398155" y="427301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16711-38F4-4F8F-B923-CF466C5A24F6}"/>
              </a:ext>
            </a:extLst>
          </p:cNvPr>
          <p:cNvSpPr txBox="1"/>
          <p:nvPr/>
        </p:nvSpPr>
        <p:spPr>
          <a:xfrm>
            <a:off x="796636" y="1294774"/>
            <a:ext cx="11395364" cy="4503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45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vi-VN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hống kê số lượng nhân viên, phòng ban, tiền lương tạm tính cho nhân</a:t>
            </a:r>
            <a:r>
              <a:rPr lang="vi-VN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01040" lvl="0" indent="-342900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hêm nhân viên mới, chỉnh sửa, xóa thông tin của nhân viên, quá trình công</a:t>
            </a:r>
            <a:r>
              <a:rPr lang="vi-VN" sz="20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 của nhân viên, xuất danh sách nhân viên ra file</a:t>
            </a:r>
            <a:r>
              <a:rPr lang="vi-VN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excel.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 phòng</a:t>
            </a:r>
            <a:r>
              <a:rPr lang="vi-VN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45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 danh sách nhân viên theo từng phòng</a:t>
            </a:r>
            <a:r>
              <a:rPr lang="vi-VN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51205" lvl="0" indent="-342900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 nhân viên hoặc bổ nhiệm chức vụ cho nhân viên, xuất danh sách</a:t>
            </a:r>
            <a:r>
              <a:rPr lang="vi-VN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 viên từng phòng b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phụ cấp chức</a:t>
            </a:r>
            <a:r>
              <a:rPr lang="vi-VN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 lý</a:t>
            </a:r>
            <a:r>
              <a:rPr lang="vi-VN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lương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 nhật lương cho nhân viên, quá trính tăng/giảm lương của nhân</a:t>
            </a:r>
            <a:r>
              <a:rPr lang="vi-VN" sz="20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 thị chi tiết lương của nhân viên, ngày nhận lương, xuất danh sách nếu</a:t>
            </a:r>
            <a:r>
              <a:rPr lang="vi-VN" sz="20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934720" lvl="0" indent="-342900">
              <a:lnSpc>
                <a:spcPct val="115000"/>
              </a:lnSpc>
              <a:spcBef>
                <a:spcPts val="245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 nhật lương của nhân viên, mức lương hiện tại, mức lương sau khi</a:t>
            </a:r>
            <a:r>
              <a:rPr lang="vi-VN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 tăng/giảm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 nhật thông tin dành cho nhân</a:t>
            </a:r>
            <a:r>
              <a:rPr lang="vi-VN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963F2-423A-43C5-B514-305DCEDA358A}"/>
              </a:ext>
            </a:extLst>
          </p:cNvPr>
          <p:cNvSpPr txBox="1"/>
          <p:nvPr/>
        </p:nvSpPr>
        <p:spPr>
          <a:xfrm>
            <a:off x="11704782" y="6488668"/>
            <a:ext cx="598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7276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1398155" y="427301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16711-38F4-4F8F-B923-CF466C5A24F6}"/>
              </a:ext>
            </a:extLst>
          </p:cNvPr>
          <p:cNvSpPr txBox="1"/>
          <p:nvPr/>
        </p:nvSpPr>
        <p:spPr>
          <a:xfrm>
            <a:off x="796636" y="1294774"/>
            <a:ext cx="11395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45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3F2B0-3C78-4E7F-B088-20BA472BA98A}"/>
              </a:ext>
            </a:extLst>
          </p:cNvPr>
          <p:cNvSpPr txBox="1"/>
          <p:nvPr/>
        </p:nvSpPr>
        <p:spPr>
          <a:xfrm>
            <a:off x="870526" y="1633328"/>
            <a:ext cx="10351655" cy="217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9300" marR="0" indent="-342900">
              <a:spcBef>
                <a:spcPts val="240"/>
              </a:spcBef>
              <a:spcAft>
                <a:spcPts val="0"/>
              </a:spcAft>
              <a:buFontTx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 lý nghỉ phép.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9300" marR="0" indent="-342900">
              <a:spcBef>
                <a:spcPts val="240"/>
              </a:spcBef>
              <a:spcAft>
                <a:spcPts val="0"/>
              </a:spcAft>
              <a:buFontTx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 lý vi phạm kỷ luật: </a:t>
            </a:r>
            <a:r>
              <a:rPr lang="vi-VN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 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 lý vi phạm kỷ luật thực hiện theo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40105" lvl="1">
              <a:lnSpc>
                <a:spcPct val="115000"/>
              </a:lnSpc>
              <a:spcBef>
                <a:spcPts val="260"/>
              </a:spcBef>
              <a:buSzPts val="1400"/>
              <a:tabLst>
                <a:tab pos="510540" algn="l"/>
              </a:tabLst>
            </a:pP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 quy của công</a:t>
            </a:r>
            <a:r>
              <a:rPr lang="vi-VN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ty.</a:t>
            </a:r>
            <a:endParaRPr lang="en-US" spc="-3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40105" lvl="1">
              <a:lnSpc>
                <a:spcPct val="115000"/>
              </a:lnSpc>
              <a:spcBef>
                <a:spcPts val="260"/>
              </a:spcBef>
              <a:buSzPts val="1400"/>
              <a:tabLst>
                <a:tab pos="510540" algn="l"/>
              </a:tabLst>
            </a:pPr>
            <a:r>
              <a:rPr lang="en-US" sz="2400" spc="-35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 báo cáo danh sách nhân viên được thưởng hoặc vi phạm kỷ luật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541020" lvl="1">
              <a:lnSpc>
                <a:spcPct val="115000"/>
              </a:lnSpc>
              <a:buSzPts val="1400"/>
              <a:tabLst>
                <a:tab pos="510540" algn="l"/>
              </a:tabLst>
            </a:pP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 công</a:t>
            </a:r>
            <a:r>
              <a:rPr lang="vi-VN" sz="24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 để từ đó có các phương pháp quản lý phù</a:t>
            </a:r>
            <a:r>
              <a:rPr lang="vi-VN" sz="2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D6FC4-F43A-4518-9BB3-FD9D700AC912}"/>
              </a:ext>
            </a:extLst>
          </p:cNvPr>
          <p:cNvSpPr txBox="1"/>
          <p:nvPr/>
        </p:nvSpPr>
        <p:spPr>
          <a:xfrm>
            <a:off x="11686309" y="6488668"/>
            <a:ext cx="65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610048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1930399" y="105447"/>
            <a:ext cx="6797963" cy="1834190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551709" y="374132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06.Tài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kham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85D91-127C-4774-88A3-745B8FCE8019}"/>
              </a:ext>
            </a:extLst>
          </p:cNvPr>
          <p:cNvSpPr txBox="1"/>
          <p:nvPr/>
        </p:nvSpPr>
        <p:spPr>
          <a:xfrm>
            <a:off x="1551709" y="2286060"/>
            <a:ext cx="9421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1.Web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https://uniduc.com/vi/blog/web-quan-ly-nhan-su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1A29D-B5D6-450F-AC2D-255EE475446F}"/>
              </a:ext>
            </a:extLst>
          </p:cNvPr>
          <p:cNvSpPr txBox="1"/>
          <p:nvPr/>
        </p:nvSpPr>
        <p:spPr>
          <a:xfrm>
            <a:off x="1551707" y="3413158"/>
            <a:ext cx="10501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2.Hướng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https://adsmo.vn/</a:t>
            </a:r>
            <a:r>
              <a:rPr lang="en-US" sz="20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thiet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-website-</a:t>
            </a:r>
            <a:r>
              <a:rPr lang="en-US" sz="20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ly-nhan-su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F5BB2-4758-4030-9784-893575B30ADE}"/>
              </a:ext>
            </a:extLst>
          </p:cNvPr>
          <p:cNvSpPr txBox="1"/>
          <p:nvPr/>
        </p:nvSpPr>
        <p:spPr>
          <a:xfrm>
            <a:off x="1551709" y="4605939"/>
            <a:ext cx="98459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https://phanmemcaocap.com/web-quan-ly-nhan-su/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26C97-1708-4444-BE05-FE954AE62ECC}"/>
              </a:ext>
            </a:extLst>
          </p:cNvPr>
          <p:cNvSpPr txBox="1"/>
          <p:nvPr/>
        </p:nvSpPr>
        <p:spPr>
          <a:xfrm>
            <a:off x="10830790" y="6476426"/>
            <a:ext cx="1133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532105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1927629" y="1905644"/>
            <a:ext cx="72718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ko-KR" altLang="en-US" sz="4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F84F6A-05DF-4F70-A0CF-C751A5284C16}"/>
              </a:ext>
            </a:extLst>
          </p:cNvPr>
          <p:cNvGrpSpPr/>
          <p:nvPr/>
        </p:nvGrpSpPr>
        <p:grpSpPr>
          <a:xfrm>
            <a:off x="4981944" y="397886"/>
            <a:ext cx="1027384" cy="1170074"/>
            <a:chOff x="6830083" y="5571172"/>
            <a:chExt cx="342900" cy="390525"/>
          </a:xfrm>
          <a:solidFill>
            <a:srgbClr val="5B6358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681D18E-5640-43A2-81C7-2D7C281A3BB2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A13074-8864-46BD-91AA-C81C43820B76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026" name="Picture 2" descr="Shutterstock">
            <a:extLst>
              <a:ext uri="{FF2B5EF4-FFF2-40B4-BE49-F238E27FC236}">
                <a16:creationId xmlns:a16="http://schemas.microsoft.com/office/drawing/2014/main" id="{90AB3C1B-6CEE-427C-B20B-C262E5B63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65" y="3429000"/>
            <a:ext cx="4687782" cy="30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B2ECD3-077B-4A46-9B69-3046D6E42111}"/>
              </a:ext>
            </a:extLst>
          </p:cNvPr>
          <p:cNvSpPr txBox="1"/>
          <p:nvPr/>
        </p:nvSpPr>
        <p:spPr>
          <a:xfrm>
            <a:off x="11740653" y="6494260"/>
            <a:ext cx="53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BCA0104-CDDA-4F1B-B62E-4787927A9269}"/>
              </a:ext>
            </a:extLst>
          </p:cNvPr>
          <p:cNvGrpSpPr/>
          <p:nvPr/>
        </p:nvGrpSpPr>
        <p:grpSpPr>
          <a:xfrm>
            <a:off x="4548435" y="2944814"/>
            <a:ext cx="511634" cy="524832"/>
            <a:chOff x="2772242" y="1560385"/>
            <a:chExt cx="376198" cy="385905"/>
          </a:xfrm>
          <a:solidFill>
            <a:srgbClr val="F8F7F3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0E1DF6A-1C1B-4ED6-BDF4-B07853FFBE0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A803701-56DD-4E5D-848F-BA718EA9DE6C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B4482A-A42D-4AAF-A4A3-22666C8DEA42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D90F5E1-F003-49E8-982A-6E4A383EC9CA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7952849-6FCD-477A-870B-607B19CA6A2C}"/>
              </a:ext>
            </a:extLst>
          </p:cNvPr>
          <p:cNvGrpSpPr/>
          <p:nvPr/>
        </p:nvGrpSpPr>
        <p:grpSpPr>
          <a:xfrm>
            <a:off x="9706883" y="2952877"/>
            <a:ext cx="530730" cy="508706"/>
            <a:chOff x="6793030" y="2235612"/>
            <a:chExt cx="390240" cy="374047"/>
          </a:xfrm>
          <a:solidFill>
            <a:srgbClr val="F8F7F3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4621B9B-3FDB-4536-8471-3C1185B857CD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57E357A-7C26-43C2-BEC3-9E5887EE2051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828ECBC-D64C-4303-8AB3-1E4745B2EA26}"/>
              </a:ext>
            </a:extLst>
          </p:cNvPr>
          <p:cNvSpPr txBox="1"/>
          <p:nvPr/>
        </p:nvSpPr>
        <p:spPr>
          <a:xfrm>
            <a:off x="732129" y="1367969"/>
            <a:ext cx="102868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Khi tuyển mới nhân viên thì phải cập nhật được hồ sơ của nhân viên đó và theo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dõi quá trình công tác trong thời gian làm việc tại công ty.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Khi cán bộ, nhân viên được chuyển công tác, khen thưởng hay kỷ luật, xin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nghỉ... thì các thông tin đó phải được lưu trong hồ sơ của nhân viên đó.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Đưa ra các báo cáo, thống kê tình hình nhân sự để từ đó có các phương pháp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điều chỉnh cho phù hợp với yêu cầu.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Tìm kiếm, tra cứu thông tin về nhân viên theo một yêu cầu nào đó để phục vụ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cho một số trường hợp.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Phân quyền cho từng đối tượng riêng biệt cho phù hợp.</a:t>
            </a:r>
            <a:r>
              <a:rPr lang="vi-VN" sz="2400" dirty="0"/>
              <a:t> </a:t>
            </a:r>
            <a:br>
              <a:rPr lang="vi-VN" sz="2400" dirty="0"/>
            </a:br>
            <a:endParaRPr lang="ko-KR" altLang="en-US" sz="2400" dirty="0">
              <a:solidFill>
                <a:srgbClr val="1E1E2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7AB47E-9C83-475D-A7BB-5D91F321F992}"/>
              </a:ext>
            </a:extLst>
          </p:cNvPr>
          <p:cNvSpPr txBox="1"/>
          <p:nvPr/>
        </p:nvSpPr>
        <p:spPr>
          <a:xfrm>
            <a:off x="822833" y="153446"/>
            <a:ext cx="888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3EDBE-E727-4D99-B78F-5B0D730082C0}"/>
              </a:ext>
            </a:extLst>
          </p:cNvPr>
          <p:cNvSpPr txBox="1"/>
          <p:nvPr/>
        </p:nvSpPr>
        <p:spPr>
          <a:xfrm>
            <a:off x="11717482" y="6488668"/>
            <a:ext cx="949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30846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2392218" y="1167627"/>
            <a:ext cx="6797963" cy="4522745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681018" y="1815005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02.Phân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B7AA8-E2D5-45E3-A34A-467A8E71B317}"/>
              </a:ext>
            </a:extLst>
          </p:cNvPr>
          <p:cNvSpPr txBox="1"/>
          <p:nvPr/>
        </p:nvSpPr>
        <p:spPr>
          <a:xfrm>
            <a:off x="3838862" y="2646002"/>
            <a:ext cx="54991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Actor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Cases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28C4-DC16-4926-A276-C901EFA0A0B6}"/>
              </a:ext>
            </a:extLst>
          </p:cNvPr>
          <p:cNvSpPr txBox="1"/>
          <p:nvPr/>
        </p:nvSpPr>
        <p:spPr>
          <a:xfrm>
            <a:off x="11132127" y="6488668"/>
            <a:ext cx="456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0271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-125845" y="455010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713278-5804-4EBE-BA22-B6A81BB67828}"/>
              </a:ext>
            </a:extLst>
          </p:cNvPr>
          <p:cNvSpPr/>
          <p:nvPr/>
        </p:nvSpPr>
        <p:spPr>
          <a:xfrm>
            <a:off x="905164" y="1507186"/>
            <a:ext cx="10612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Quản lý nhân sự hay còn được mô tả với cụm từ khác là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quản lý nhân lực hay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Human Resource Management. Đây là vị trí quản lý nguồn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nhân lực, đội ngũ nhân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sự, quản lý con người tại các công ty, doanh nghiệp nhằm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giúp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các hoạt động trong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 tổ chức được vận hành thuận lợi và mang đến hiệu quả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cao.</a:t>
            </a:r>
            <a:r>
              <a:rPr lang="vi-VN" sz="2400" dirty="0"/>
              <a:t> </a:t>
            </a:r>
            <a:br>
              <a:rPr lang="vi-VN" sz="2400" dirty="0"/>
            </a:br>
            <a:endParaRPr lang="en-US" altLang="ko-KR" sz="2400" dirty="0">
              <a:solidFill>
                <a:srgbClr val="1E1E2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E8A-886D-4E5F-AE71-DA18C77CCF64}"/>
              </a:ext>
            </a:extLst>
          </p:cNvPr>
          <p:cNvSpPr txBox="1"/>
          <p:nvPr/>
        </p:nvSpPr>
        <p:spPr>
          <a:xfrm>
            <a:off x="849745" y="3429000"/>
            <a:ext cx="10363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 án này sẽ xây dựng và phát triển hệ thống quản lý nhân sư, sử dụng để quản lý nhân sự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 quản lý diễn biến lương của nhân viên. Dự án ra đời do nhu cầu phát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 mạnh mẽ vềmặt công nghệ, số lượng nhân sự cũng tăng đáng kể.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643F8-2E3C-44B2-8F2F-ECECFA0598F7}"/>
              </a:ext>
            </a:extLst>
          </p:cNvPr>
          <p:cNvSpPr txBox="1"/>
          <p:nvPr/>
        </p:nvSpPr>
        <p:spPr>
          <a:xfrm>
            <a:off x="11817927" y="6488668"/>
            <a:ext cx="374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0956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E0F6D3-8F0D-4673-B555-52D2CB189A9E}"/>
              </a:ext>
            </a:extLst>
          </p:cNvPr>
          <p:cNvSpPr txBox="1"/>
          <p:nvPr/>
        </p:nvSpPr>
        <p:spPr>
          <a:xfrm>
            <a:off x="11711710" y="6488668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9F166-EBFC-4855-B8D0-CA11E505789E}"/>
              </a:ext>
            </a:extLst>
          </p:cNvPr>
          <p:cNvSpPr txBox="1"/>
          <p:nvPr/>
        </p:nvSpPr>
        <p:spPr>
          <a:xfrm>
            <a:off x="11711710" y="6423951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D6641-ECCD-4BED-A1A9-1003BF57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5DA5FE-93FF-4364-92BF-5202E8445373}"/>
              </a:ext>
            </a:extLst>
          </p:cNvPr>
          <p:cNvSpPr txBox="1"/>
          <p:nvPr/>
        </p:nvSpPr>
        <p:spPr>
          <a:xfrm>
            <a:off x="5292437" y="137102"/>
            <a:ext cx="6169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ko-KR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6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E0F6D3-8F0D-4673-B555-52D2CB189A9E}"/>
              </a:ext>
            </a:extLst>
          </p:cNvPr>
          <p:cNvSpPr txBox="1"/>
          <p:nvPr/>
        </p:nvSpPr>
        <p:spPr>
          <a:xfrm>
            <a:off x="11711710" y="6488668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4688D-AFCE-44B9-B5F8-A99CF8E1EC6F}"/>
              </a:ext>
            </a:extLst>
          </p:cNvPr>
          <p:cNvSpPr txBox="1"/>
          <p:nvPr/>
        </p:nvSpPr>
        <p:spPr>
          <a:xfrm>
            <a:off x="5597237" y="244824"/>
            <a:ext cx="3491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ko-KR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9F166-EBFC-4855-B8D0-CA11E505789E}"/>
              </a:ext>
            </a:extLst>
          </p:cNvPr>
          <p:cNvSpPr txBox="1"/>
          <p:nvPr/>
        </p:nvSpPr>
        <p:spPr>
          <a:xfrm>
            <a:off x="11711710" y="6423951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94780-BA79-4152-9083-13B7212B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25F07C-B4DE-44D7-A07E-F346FCE64365}"/>
              </a:ext>
            </a:extLst>
          </p:cNvPr>
          <p:cNvSpPr txBox="1"/>
          <p:nvPr/>
        </p:nvSpPr>
        <p:spPr>
          <a:xfrm>
            <a:off x="140855" y="191715"/>
            <a:ext cx="6100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90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E0F6D3-8F0D-4673-B555-52D2CB189A9E}"/>
              </a:ext>
            </a:extLst>
          </p:cNvPr>
          <p:cNvSpPr txBox="1"/>
          <p:nvPr/>
        </p:nvSpPr>
        <p:spPr>
          <a:xfrm>
            <a:off x="11711710" y="6488668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4688D-AFCE-44B9-B5F8-A99CF8E1EC6F}"/>
              </a:ext>
            </a:extLst>
          </p:cNvPr>
          <p:cNvSpPr txBox="1"/>
          <p:nvPr/>
        </p:nvSpPr>
        <p:spPr>
          <a:xfrm>
            <a:off x="5597237" y="244824"/>
            <a:ext cx="3491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ko-KR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9F166-EBFC-4855-B8D0-CA11E505789E}"/>
              </a:ext>
            </a:extLst>
          </p:cNvPr>
          <p:cNvSpPr txBox="1"/>
          <p:nvPr/>
        </p:nvSpPr>
        <p:spPr>
          <a:xfrm>
            <a:off x="11711710" y="6423951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CBE81-D7AC-49FF-8F2F-C71F0A02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E4BA1-3643-4831-ACCF-867B11D8807D}"/>
              </a:ext>
            </a:extLst>
          </p:cNvPr>
          <p:cNvSpPr txBox="1"/>
          <p:nvPr/>
        </p:nvSpPr>
        <p:spPr>
          <a:xfrm>
            <a:off x="94673" y="78570"/>
            <a:ext cx="6100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</a:t>
            </a:r>
            <a:endParaRPr lang="ko-KR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39022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Light - Poppins Light">
      <a:majorFont>
        <a:latin typeface="Poppins Light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B6358"/>
        </a:solidFill>
        <a:ln>
          <a:noFill/>
        </a:ln>
      </a:spPr>
      <a:bodyPr rtlCol="0" anchor="ctr"/>
      <a:lstStyle>
        <a:defPPr algn="ctr"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1089</Words>
  <Application>Microsoft Office PowerPoint</Application>
  <PresentationFormat>Widescreen</PresentationFormat>
  <Paragraphs>166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Poppins Light</vt:lpstr>
      <vt:lpstr>맑은 고딕</vt:lpstr>
      <vt:lpstr>Times New Roman</vt:lpstr>
      <vt:lpstr>TimesNewRomanPSMT</vt:lpstr>
      <vt:lpstr>Symbol</vt:lpstr>
      <vt:lpstr>Arial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Nguyễn Hữu Thành Nam</cp:lastModifiedBy>
  <cp:revision>271</cp:revision>
  <dcterms:created xsi:type="dcterms:W3CDTF">2019-04-06T05:20:47Z</dcterms:created>
  <dcterms:modified xsi:type="dcterms:W3CDTF">2021-11-30T13:41:20Z</dcterms:modified>
</cp:coreProperties>
</file>